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Ubuntu"/>
      <p:regular r:id="rId25"/>
      <p:bold r:id="rId26"/>
      <p:italic r:id="rId27"/>
      <p:boldItalic r:id="rId28"/>
    </p:embeddedFont>
    <p:embeddedFont>
      <p:font typeface="Ubuntu Light"/>
      <p:regular r:id="rId29"/>
      <p:bold r:id="rId30"/>
      <p:italic r:id="rId31"/>
      <p:boldItalic r:id="rId32"/>
    </p:embeddedFont>
    <p:embeddedFont>
      <p:font typeface="Ubuntu Medium"/>
      <p:regular r:id="rId33"/>
      <p:bold r:id="rId34"/>
      <p:italic r:id="rId35"/>
      <p:boldItalic r:id="rId36"/>
    </p:embeddedFont>
    <p:embeddedFont>
      <p:font typeface="Exo 2"/>
      <p:regular r:id="rId37"/>
      <p:bold r:id="rId38"/>
      <p:italic r:id="rId39"/>
      <p:boldItalic r:id="rId40"/>
    </p:embeddedFont>
    <p:embeddedFont>
      <p:font typeface="Open Sans Light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4052">
          <p15:clr>
            <a:srgbClr val="9AA0A6"/>
          </p15:clr>
        </p15:guide>
        <p15:guide id="4" orient="horz" pos="61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4052" orient="horz"/>
        <p:guide pos="61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2-boldItalic.fntdata"/><Relationship Id="rId20" Type="http://schemas.openxmlformats.org/officeDocument/2006/relationships/slide" Target="slides/slide15.xml"/><Relationship Id="rId42" Type="http://schemas.openxmlformats.org/officeDocument/2006/relationships/font" Target="fonts/OpenSansLight-bold.fntdata"/><Relationship Id="rId41" Type="http://schemas.openxmlformats.org/officeDocument/2006/relationships/font" Target="fonts/OpenSansLight-regular.fntdata"/><Relationship Id="rId22" Type="http://schemas.openxmlformats.org/officeDocument/2006/relationships/slide" Target="slides/slide17.xml"/><Relationship Id="rId44" Type="http://schemas.openxmlformats.org/officeDocument/2006/relationships/font" Target="fonts/OpenSansLight-boldItalic.fntdata"/><Relationship Id="rId21" Type="http://schemas.openxmlformats.org/officeDocument/2006/relationships/slide" Target="slides/slide16.xml"/><Relationship Id="rId43" Type="http://schemas.openxmlformats.org/officeDocument/2006/relationships/font" Target="fonts/OpenSansLight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buntu-bold.fntdata"/><Relationship Id="rId25" Type="http://schemas.openxmlformats.org/officeDocument/2006/relationships/font" Target="fonts/Ubuntu-regular.fntdata"/><Relationship Id="rId28" Type="http://schemas.openxmlformats.org/officeDocument/2006/relationships/font" Target="fonts/Ubuntu-boldItalic.fntdata"/><Relationship Id="rId27" Type="http://schemas.openxmlformats.org/officeDocument/2006/relationships/font" Target="fonts/Ubuntu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Ubuntu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buntuLight-italic.fntdata"/><Relationship Id="rId30" Type="http://schemas.openxmlformats.org/officeDocument/2006/relationships/font" Target="fonts/UbuntuLight-bold.fntdata"/><Relationship Id="rId11" Type="http://schemas.openxmlformats.org/officeDocument/2006/relationships/slide" Target="slides/slide6.xml"/><Relationship Id="rId33" Type="http://schemas.openxmlformats.org/officeDocument/2006/relationships/font" Target="fonts/UbuntuMedium-regular.fntdata"/><Relationship Id="rId10" Type="http://schemas.openxmlformats.org/officeDocument/2006/relationships/slide" Target="slides/slide5.xml"/><Relationship Id="rId32" Type="http://schemas.openxmlformats.org/officeDocument/2006/relationships/font" Target="fonts/Ubuntu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UbuntuMedium-italic.fntdata"/><Relationship Id="rId12" Type="http://schemas.openxmlformats.org/officeDocument/2006/relationships/slide" Target="slides/slide7.xml"/><Relationship Id="rId34" Type="http://schemas.openxmlformats.org/officeDocument/2006/relationships/font" Target="fonts/UbuntuMedium-bold.fntdata"/><Relationship Id="rId15" Type="http://schemas.openxmlformats.org/officeDocument/2006/relationships/slide" Target="slides/slide10.xml"/><Relationship Id="rId37" Type="http://schemas.openxmlformats.org/officeDocument/2006/relationships/font" Target="fonts/Exo2-regular.fntdata"/><Relationship Id="rId14" Type="http://schemas.openxmlformats.org/officeDocument/2006/relationships/slide" Target="slides/slide9.xml"/><Relationship Id="rId36" Type="http://schemas.openxmlformats.org/officeDocument/2006/relationships/font" Target="fonts/UbuntuMedium-boldItalic.fntdata"/><Relationship Id="rId17" Type="http://schemas.openxmlformats.org/officeDocument/2006/relationships/slide" Target="slides/slide12.xml"/><Relationship Id="rId39" Type="http://schemas.openxmlformats.org/officeDocument/2006/relationships/font" Target="fonts/Exo2-italic.fntdata"/><Relationship Id="rId16" Type="http://schemas.openxmlformats.org/officeDocument/2006/relationships/slide" Target="slides/slide11.xml"/><Relationship Id="rId38" Type="http://schemas.openxmlformats.org/officeDocument/2006/relationships/font" Target="fonts/Exo2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77ab39dcf_0_1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77ab39dc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477ab39dcf_0_1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3e192504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63e19250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63e1925044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071611ab2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071611ab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1071611ab2a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f06ee898b_0_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f06ee898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7f06ee898b_0_1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f06ee898b_0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f06ee898b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7f06ee898b_0_1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f06ee898b_0_1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f06ee898b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7f06ee898b_0_1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f06ee898b_0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f06ee898b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7f06ee898b_0_1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f06ee898b_0_1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f06ee898b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7f06ee898b_0_19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f06ee898b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f06ee898b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7f06ee898b_0_20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f06ee898b_0_2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7f06ee898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7f06ee898b_0_2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f06ee898b_0_2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f06ee898b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7f06ee898b_0_2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ef2e0f730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ef2e0f730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7ef2e0f730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ef2e0f730_2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ef2e0f730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7ef2e0f730_2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ef2e0f730_2_2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ef2e0f730_2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7ef2e0f730_2_2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f06ee898b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f06ee898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7f06ee898b_0_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f06ee898b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f06ee898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g7f06ee898b_0_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f06ee898b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f06ee898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7f06ee898b_0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f06ee898b_0_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f06ee898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7f06ee898b_0_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f06ee898b_0_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f06ee898b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7f06ee898b_0_10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4986536" y="4653136"/>
            <a:ext cx="65181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35D63"/>
              </a:buClr>
              <a:buSzPts val="2800"/>
              <a:buFont typeface="Exo 2"/>
              <a:buNone/>
              <a:defRPr sz="2800">
                <a:solidFill>
                  <a:srgbClr val="535D63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79A9D"/>
              </a:buClr>
              <a:buSzPts val="12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979A9D"/>
              </a:buClr>
              <a:buSzPts val="12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A9D"/>
              </a:buClr>
              <a:buSzPts val="20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A9D"/>
              </a:buClr>
              <a:buSzPts val="20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A9D"/>
              </a:buClr>
              <a:buSzPts val="20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79A9D"/>
              </a:buClr>
              <a:buSzPts val="2000"/>
              <a:buFont typeface="Exo 2"/>
              <a:buNone/>
              <a:defRPr>
                <a:solidFill>
                  <a:srgbClr val="979A9D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95" y="-315"/>
            <a:ext cx="12189600" cy="685862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 flipH="1">
            <a:off x="2754367" y="5029200"/>
            <a:ext cx="24000" cy="1224000"/>
          </a:xfrm>
          <a:prstGeom prst="rect">
            <a:avLst/>
          </a:prstGeom>
          <a:solidFill>
            <a:srgbClr val="C4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600" y="1508500"/>
            <a:ext cx="4184976" cy="9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idx="2" type="body"/>
          </p:nvPr>
        </p:nvSpPr>
        <p:spPr>
          <a:xfrm>
            <a:off x="474035" y="4906800"/>
            <a:ext cx="2208300" cy="13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rgbClr val="535D63"/>
              </a:buClr>
              <a:buSzPts val="1550"/>
              <a:buFont typeface="Ubuntu"/>
              <a:buNone/>
              <a:defRPr sz="1550"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Ubuntu"/>
              <a:buAutoNum type="arabicPeriod"/>
              <a:defRPr>
                <a:latin typeface="Ubuntu"/>
                <a:ea typeface="Ubuntu"/>
                <a:cs typeface="Ubuntu"/>
                <a:sym typeface="Ubuntu"/>
              </a:defRPr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•"/>
              <a:defRPr>
                <a:latin typeface="Ubuntu"/>
                <a:ea typeface="Ubuntu"/>
                <a:cs typeface="Ubuntu"/>
                <a:sym typeface="Ubuntu"/>
              </a:defRPr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Ubuntu"/>
              <a:buChar char="•"/>
              <a:defRPr>
                <a:latin typeface="Ubuntu"/>
                <a:ea typeface="Ubuntu"/>
                <a:cs typeface="Ubuntu"/>
                <a:sym typeface="Ubuntu"/>
              </a:defRPr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•"/>
              <a:defRPr>
                <a:latin typeface="Ubuntu"/>
                <a:ea typeface="Ubuntu"/>
                <a:cs typeface="Ubuntu"/>
                <a:sym typeface="Ubuntu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•"/>
              <a:defRPr>
                <a:latin typeface="Ubuntu"/>
                <a:ea typeface="Ubuntu"/>
                <a:cs typeface="Ubuntu"/>
                <a:sym typeface="Ubuntu"/>
              </a:defRPr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•"/>
              <a:defRPr>
                <a:latin typeface="Ubuntu"/>
                <a:ea typeface="Ubuntu"/>
                <a:cs typeface="Ubuntu"/>
                <a:sym typeface="Ubuntu"/>
              </a:defRPr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•"/>
              <a:defRPr>
                <a:latin typeface="Ubuntu"/>
                <a:ea typeface="Ubuntu"/>
                <a:cs typeface="Ubuntu"/>
                <a:sym typeface="Ubuntu"/>
              </a:defRPr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•"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type="title"/>
          </p:nvPr>
        </p:nvSpPr>
        <p:spPr>
          <a:xfrm>
            <a:off x="3253300" y="5048286"/>
            <a:ext cx="5458200" cy="1080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>
              <a:spcBef>
                <a:spcPts val="320"/>
              </a:spcBef>
              <a:spcAft>
                <a:spcPts val="0"/>
              </a:spcAft>
              <a:buSzPts val="1600"/>
              <a:buNone/>
              <a:defRPr/>
            </a:lvl1pPr>
            <a:lvl2pPr indent="-317500" lvl="1" marL="914400" rtl="0">
              <a:spcBef>
                <a:spcPts val="280"/>
              </a:spcBef>
              <a:spcAft>
                <a:spcPts val="0"/>
              </a:spcAft>
              <a:buSzPts val="1400"/>
              <a:buAutoNum type="arabicPeriod"/>
              <a:defRPr/>
            </a:lvl2pPr>
            <a:lvl3pPr indent="-304800" lvl="2" marL="1371600" rtl="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3pPr>
            <a:lvl4pPr indent="-304800" lvl="3" marL="1828800" rtl="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4pPr>
            <a:lvl5pPr indent="-304800" lvl="4" marL="2286000" rtl="0">
              <a:spcBef>
                <a:spcPts val="240"/>
              </a:spcBef>
              <a:spcAft>
                <a:spcPts val="0"/>
              </a:spcAft>
              <a:buSzPts val="1200"/>
              <a:buChar char="•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Копия основного шаблона">
  <p:cSld name="Содержание">
    <p:bg>
      <p:bgPr>
        <a:solidFill>
          <a:srgbClr val="FFFFFF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450000" y="352800"/>
            <a:ext cx="11292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Open Sans Light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450000" y="1105900"/>
            <a:ext cx="11292000" cy="53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Ubuntu Light"/>
              <a:buAutoNum type="arabicPeriod"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2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траница с Фото">
  <p:cSld name="Страница с Фото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>
            <p:ph idx="2" type="pic"/>
          </p:nvPr>
        </p:nvSpPr>
        <p:spPr>
          <a:xfrm>
            <a:off x="815414" y="260648"/>
            <a:ext cx="10692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5D6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35D6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Open Sans Light"/>
              <a:buAutoNum type="arabicPeriod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420186" y="1121250"/>
            <a:ext cx="18147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  <a:defRPr sz="1200">
                <a:solidFill>
                  <a:srgbClr val="C0000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3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rtl="0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и объект">
  <p:cSld name="Заголовок раздела и объект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type="title"/>
          </p:nvPr>
        </p:nvSpPr>
        <p:spPr>
          <a:xfrm>
            <a:off x="609602" y="188641"/>
            <a:ext cx="88467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Open Sans Light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609600" y="1395270"/>
            <a:ext cx="10972800" cy="45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35D63"/>
              </a:buClr>
              <a:buSzPts val="1600"/>
              <a:buNone/>
              <a:defRPr sz="1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AutoNum type="arabicPeriod"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5"/>
          <p:cNvSpPr/>
          <p:nvPr>
            <p:ph idx="2" type="pic"/>
          </p:nvPr>
        </p:nvSpPr>
        <p:spPr>
          <a:xfrm>
            <a:off x="10139623" y="188650"/>
            <a:ext cx="12579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5D6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35D6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Open Sans Light"/>
              <a:buAutoNum type="arabicPeriod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3" type="body"/>
          </p:nvPr>
        </p:nvSpPr>
        <p:spPr>
          <a:xfrm>
            <a:off x="9744406" y="1049243"/>
            <a:ext cx="18147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  <a:defRPr sz="1200">
                <a:solidFill>
                  <a:srgbClr val="C0000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4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rtl="0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верстка с иллюстрацией">
  <p:cSld name="Заголовок раздела верстка с иллюстрацией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609602" y="188641"/>
            <a:ext cx="88467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Open Sans Light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body"/>
          </p:nvPr>
        </p:nvSpPr>
        <p:spPr>
          <a:xfrm>
            <a:off x="609600" y="1395270"/>
            <a:ext cx="4814400" cy="45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35D63"/>
              </a:buClr>
              <a:buSzPts val="16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6"/>
          <p:cNvSpPr/>
          <p:nvPr>
            <p:ph idx="2" type="pic"/>
          </p:nvPr>
        </p:nvSpPr>
        <p:spPr>
          <a:xfrm>
            <a:off x="10139634" y="188641"/>
            <a:ext cx="10692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5D6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35D6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Open Sans Light"/>
              <a:buAutoNum type="arabicPeriod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3" type="body"/>
          </p:nvPr>
        </p:nvSpPr>
        <p:spPr>
          <a:xfrm>
            <a:off x="9744406" y="1049243"/>
            <a:ext cx="18147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  <a:defRPr sz="1200">
                <a:solidFill>
                  <a:srgbClr val="C0000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/>
          <p:nvPr>
            <p:ph idx="4" type="pic"/>
          </p:nvPr>
        </p:nvSpPr>
        <p:spPr>
          <a:xfrm>
            <a:off x="5615947" y="1395270"/>
            <a:ext cx="6241500" cy="397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35D6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35D6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Open Sans Light"/>
              <a:buAutoNum type="arabicPeriod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5" type="body"/>
          </p:nvPr>
        </p:nvSpPr>
        <p:spPr>
          <a:xfrm>
            <a:off x="5615518" y="5445126"/>
            <a:ext cx="62421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6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rtl="0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верстка с горизонтальной иллюстрацией">
  <p:cSld name="Заголовок раздела верстка с горизонтальной иллюстрацией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609602" y="188641"/>
            <a:ext cx="88467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Open Sans Light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609599" y="5373216"/>
            <a:ext cx="112479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35D63"/>
              </a:buClr>
              <a:buSzPts val="1600"/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7"/>
          <p:cNvSpPr/>
          <p:nvPr>
            <p:ph idx="2" type="pic"/>
          </p:nvPr>
        </p:nvSpPr>
        <p:spPr>
          <a:xfrm>
            <a:off x="10139634" y="188641"/>
            <a:ext cx="10692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535D6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535D6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Open Sans Light"/>
              <a:buAutoNum type="arabicPeriod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9744406" y="1049243"/>
            <a:ext cx="18147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  <a:defRPr sz="1200">
                <a:solidFill>
                  <a:srgbClr val="C00000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7"/>
          <p:cNvSpPr/>
          <p:nvPr>
            <p:ph idx="4" type="pic"/>
          </p:nvPr>
        </p:nvSpPr>
        <p:spPr>
          <a:xfrm>
            <a:off x="609600" y="1395270"/>
            <a:ext cx="11247900" cy="390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35D6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535D63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Open Sans Light"/>
              <a:buAutoNum type="arabicPeriod"/>
              <a:defRPr b="0" i="0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5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rtl="0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дзаголовок и объект">
  <p:cSld name="Подзаголовок и объект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idx="1" type="body"/>
          </p:nvPr>
        </p:nvSpPr>
        <p:spPr>
          <a:xfrm>
            <a:off x="609601" y="1124745"/>
            <a:ext cx="10972800" cy="4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35D63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609601" y="188641"/>
            <a:ext cx="109728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D63"/>
              </a:buClr>
              <a:buSzPts val="2800"/>
              <a:buFont typeface="Open Sans Light"/>
              <a:buNone/>
              <a:defRPr cap="none">
                <a:solidFill>
                  <a:srgbClr val="535D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2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rtl="0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rtl="0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одержание 1">
  <p:cSld name="Содержание_1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type="title"/>
          </p:nvPr>
        </p:nvSpPr>
        <p:spPr>
          <a:xfrm>
            <a:off x="450000" y="352800"/>
            <a:ext cx="11292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Open Sans Light"/>
              <a:buNone/>
              <a:defRPr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450000" y="1105900"/>
            <a:ext cx="11292000" cy="53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Ubuntu Light"/>
              <a:buAutoNum type="arabicPeriod"/>
              <a:defRPr sz="1600"/>
            </a:lvl1pPr>
            <a:lvl2pPr indent="-34290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2" type="subTitle"/>
          </p:nvPr>
        </p:nvSpPr>
        <p:spPr>
          <a:xfrm>
            <a:off x="450000" y="6513200"/>
            <a:ext cx="2206800" cy="251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320"/>
              </a:spcBef>
              <a:spcAft>
                <a:spcPts val="0"/>
              </a:spcAft>
              <a:buNone/>
              <a:defRPr sz="1100">
                <a:solidFill>
                  <a:schemeClr val="accen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rtl="0">
              <a:spcBef>
                <a:spcPts val="32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0000" y="388800"/>
            <a:ext cx="112920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Ubuntu"/>
              <a:buNone/>
              <a:defRPr i="0" sz="2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None/>
              <a:defRPr i="0" sz="1800" u="none" cap="none" strike="noStrike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412776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35D63"/>
              </a:buClr>
              <a:buSzPts val="1600"/>
              <a:buFont typeface="Ubuntu"/>
              <a:buNone/>
              <a:defRPr i="0" sz="1600" u="none" cap="none" strike="noStrike">
                <a:solidFill>
                  <a:srgbClr val="535D63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Ubuntu Light"/>
              <a:buAutoNum type="arabicPeriod"/>
              <a:defRPr i="0" sz="14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Ubuntu"/>
              <a:buChar char="•"/>
              <a:defRPr i="0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D63"/>
              </a:buClr>
              <a:buSzPts val="1200"/>
              <a:buFont typeface="Ubuntu"/>
              <a:buChar char="•"/>
              <a:defRPr i="0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Ubuntu"/>
              <a:buChar char="•"/>
              <a:defRPr i="0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Char char="•"/>
              <a:defRPr i="0" sz="20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Char char="•"/>
              <a:defRPr i="0" sz="20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Char char="•"/>
              <a:defRPr i="0" sz="20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Ubuntu"/>
              <a:buChar char="•"/>
              <a:defRPr i="0" sz="20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pic>
        <p:nvPicPr>
          <p:cNvPr id="12" name="Google Shape;12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1238725" y="6568175"/>
            <a:ext cx="793950" cy="1945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3">
          <p15:clr>
            <a:srgbClr val="EA4335"/>
          </p15:clr>
        </p15:guide>
        <p15:guide id="2" orient="horz" pos="267">
          <p15:clr>
            <a:srgbClr val="EA4335"/>
          </p15:clr>
        </p15:guide>
        <p15:guide id="3" orient="horz" pos="4053">
          <p15:clr>
            <a:srgbClr val="EA4335"/>
          </p15:clr>
        </p15:guide>
        <p15:guide id="4" pos="73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10" Type="http://schemas.openxmlformats.org/officeDocument/2006/relationships/image" Target="../media/image30.png"/><Relationship Id="rId9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Relationship Id="rId7" Type="http://schemas.openxmlformats.org/officeDocument/2006/relationships/image" Target="../media/image18.png"/><Relationship Id="rId8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Relationship Id="rId6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png"/><Relationship Id="rId4" Type="http://schemas.openxmlformats.org/officeDocument/2006/relationships/image" Target="../media/image36.png"/><Relationship Id="rId5" Type="http://schemas.openxmlformats.org/officeDocument/2006/relationships/image" Target="../media/image47.png"/><Relationship Id="rId6" Type="http://schemas.openxmlformats.org/officeDocument/2006/relationships/image" Target="../media/image40.png"/><Relationship Id="rId7" Type="http://schemas.openxmlformats.org/officeDocument/2006/relationships/image" Target="../media/image46.png"/><Relationship Id="rId8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Relationship Id="rId5" Type="http://schemas.openxmlformats.org/officeDocument/2006/relationships/image" Target="../media/image11.jpg"/><Relationship Id="rId6" Type="http://schemas.openxmlformats.org/officeDocument/2006/relationships/image" Target="../media/image4.png"/><Relationship Id="rId7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2" type="body"/>
          </p:nvPr>
        </p:nvSpPr>
        <p:spPr>
          <a:xfrm>
            <a:off x="474035" y="4906800"/>
            <a:ext cx="2208300" cy="136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Производство</a:t>
            </a:r>
            <a:endParaRPr sz="140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и поставка</a:t>
            </a:r>
            <a:endParaRPr sz="140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высокоточного </a:t>
            </a:r>
            <a:endParaRPr sz="140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сепарационного </a:t>
            </a:r>
            <a:endParaRPr sz="1400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оборудования</a:t>
            </a:r>
            <a:endParaRPr/>
          </a:p>
        </p:txBody>
      </p:sp>
      <p:sp>
        <p:nvSpPr>
          <p:cNvPr id="69" name="Google Shape;69;p12"/>
          <p:cNvSpPr txBox="1"/>
          <p:nvPr>
            <p:ph type="title"/>
          </p:nvPr>
        </p:nvSpPr>
        <p:spPr>
          <a:xfrm>
            <a:off x="3253300" y="5048286"/>
            <a:ext cx="5458200" cy="1080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СиСорт — производитель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сортировочного оборудования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54" y="320975"/>
            <a:ext cx="6860572" cy="601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 txBox="1"/>
          <p:nvPr>
            <p:ph type="title"/>
          </p:nvPr>
        </p:nvSpPr>
        <p:spPr>
          <a:xfrm>
            <a:off x="6127700" y="1369450"/>
            <a:ext cx="1808700" cy="112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ЮВЕЛИРНАЯ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ТОЧНОСТЬ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СОРТИРОВКИ</a:t>
            </a:r>
            <a:endParaRPr sz="1800"/>
          </a:p>
        </p:txBody>
      </p:sp>
      <p:sp>
        <p:nvSpPr>
          <p:cNvPr id="198" name="Google Shape;198;p21"/>
          <p:cNvSpPr txBox="1"/>
          <p:nvPr/>
        </p:nvSpPr>
        <p:spPr>
          <a:xfrm>
            <a:off x="6011650" y="2567650"/>
            <a:ext cx="5376900" cy="3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SmartSortB</a:t>
            </a: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 — обновленная флагманская модель фотосепаратора, в котором использованы самые передовые разработки компании. Этот аппарат создавался специально для тех клиентов, которым важна «ювелирная» точность сортировки даже в тех случаях, когда засоренность исходного продукта высокая и нужно обеспечить большую производительность без ресортировки.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Аппараты серии SmartSort успешно зарекомендовали себя на высококонкурентном европейском рынке. </a:t>
            </a:r>
            <a:r>
              <a:rPr b="1"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SmartSortB</a:t>
            </a: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 подходит для сортировки пищевых и не пищевых сыпучих продуктов, успешно решает задачи с мелкосемянными продуктами.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Благодаря новой платформе </a:t>
            </a:r>
            <a:r>
              <a:rPr b="1"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CSort Cloud</a:t>
            </a: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 Вы получаете возможность контроля и управления технологическим процессом очистки.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9" name="Google Shape;19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7700" y="651775"/>
            <a:ext cx="4719822" cy="4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>
            <p:ph type="title"/>
          </p:nvPr>
        </p:nvSpPr>
        <p:spPr>
          <a:xfrm>
            <a:off x="450000" y="314132"/>
            <a:ext cx="2555400" cy="49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000">
                <a:solidFill>
                  <a:srgbClr val="535D63"/>
                </a:solidFill>
              </a:rPr>
              <a:t>SmartSort B</a:t>
            </a:r>
            <a:endParaRPr b="1" sz="3000">
              <a:solidFill>
                <a:srgbClr val="535D63"/>
              </a:solidFill>
            </a:endParaRPr>
          </a:p>
        </p:txBody>
      </p:sp>
      <p:pic>
        <p:nvPicPr>
          <p:cNvPr id="206" name="Google Shape;2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600" y="4278272"/>
            <a:ext cx="1260906" cy="151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5195" y="4202072"/>
            <a:ext cx="1260906" cy="151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9799" y="4202072"/>
            <a:ext cx="1260906" cy="151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710" y="1092192"/>
            <a:ext cx="2983826" cy="2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2723" y="4213013"/>
            <a:ext cx="1883969" cy="158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07768" y="4213035"/>
            <a:ext cx="1883960" cy="158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76028" y="4213051"/>
            <a:ext cx="1883960" cy="158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52712" y="907175"/>
            <a:ext cx="3320550" cy="33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 txBox="1"/>
          <p:nvPr>
            <p:ph type="title"/>
          </p:nvPr>
        </p:nvSpPr>
        <p:spPr>
          <a:xfrm>
            <a:off x="450000" y="5983750"/>
            <a:ext cx="4611300" cy="49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rgbClr val="535D63"/>
                </a:solidFill>
              </a:rPr>
              <a:t>1 - 3 лотковые</a:t>
            </a:r>
            <a:endParaRPr b="1" sz="2600">
              <a:solidFill>
                <a:srgbClr val="535D63"/>
              </a:solidFill>
            </a:endParaRPr>
          </a:p>
        </p:txBody>
      </p:sp>
      <p:sp>
        <p:nvSpPr>
          <p:cNvPr id="215" name="Google Shape;215;p22"/>
          <p:cNvSpPr txBox="1"/>
          <p:nvPr>
            <p:ph type="title"/>
          </p:nvPr>
        </p:nvSpPr>
        <p:spPr>
          <a:xfrm>
            <a:off x="6240700" y="5983750"/>
            <a:ext cx="4611300" cy="49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600">
                <a:solidFill>
                  <a:srgbClr val="535D63"/>
                </a:solidFill>
              </a:rPr>
              <a:t>4 - 6 лотковые</a:t>
            </a:r>
            <a:endParaRPr b="1" sz="2600">
              <a:solidFill>
                <a:srgbClr val="535D63"/>
              </a:solidFill>
            </a:endParaRPr>
          </a:p>
        </p:txBody>
      </p:sp>
      <p:cxnSp>
        <p:nvCxnSpPr>
          <p:cNvPr id="216" name="Google Shape;216;p22"/>
          <p:cNvCxnSpPr/>
          <p:nvPr/>
        </p:nvCxnSpPr>
        <p:spPr>
          <a:xfrm>
            <a:off x="568575" y="5917275"/>
            <a:ext cx="4492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22"/>
          <p:cNvCxnSpPr/>
          <p:nvPr/>
        </p:nvCxnSpPr>
        <p:spPr>
          <a:xfrm>
            <a:off x="5574025" y="5917275"/>
            <a:ext cx="5993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8" name="Google Shape;218;p22"/>
          <p:cNvSpPr txBox="1"/>
          <p:nvPr>
            <p:ph type="title"/>
          </p:nvPr>
        </p:nvSpPr>
        <p:spPr>
          <a:xfrm>
            <a:off x="9257975" y="2938200"/>
            <a:ext cx="2234400" cy="74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accent6"/>
                </a:solidFill>
              </a:rPr>
              <a:t>до 42 тонн</a:t>
            </a:r>
            <a:endParaRPr b="1" sz="2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accent6"/>
                </a:solidFill>
              </a:rPr>
              <a:t>по пшенице</a:t>
            </a:r>
            <a:endParaRPr b="1" sz="2200">
              <a:solidFill>
                <a:schemeClr val="accent6"/>
              </a:solidFill>
            </a:endParaRPr>
          </a:p>
        </p:txBody>
      </p:sp>
      <p:sp>
        <p:nvSpPr>
          <p:cNvPr id="219" name="Google Shape;219;p22"/>
          <p:cNvSpPr txBox="1"/>
          <p:nvPr>
            <p:ph type="title"/>
          </p:nvPr>
        </p:nvSpPr>
        <p:spPr>
          <a:xfrm>
            <a:off x="3247475" y="2938200"/>
            <a:ext cx="2234400" cy="74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accent6"/>
                </a:solidFill>
              </a:rPr>
              <a:t>до 21 тонны</a:t>
            </a:r>
            <a:endParaRPr b="1" sz="22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accent6"/>
                </a:solidFill>
              </a:rPr>
              <a:t>по пшенице</a:t>
            </a:r>
            <a:endParaRPr b="1" sz="2200">
              <a:solidFill>
                <a:schemeClr val="accent6"/>
              </a:solidFill>
            </a:endParaRPr>
          </a:p>
        </p:txBody>
      </p:sp>
      <p:sp>
        <p:nvSpPr>
          <p:cNvPr id="220" name="Google Shape;220;p22"/>
          <p:cNvSpPr txBox="1"/>
          <p:nvPr>
            <p:ph type="title"/>
          </p:nvPr>
        </p:nvSpPr>
        <p:spPr>
          <a:xfrm>
            <a:off x="3436661" y="235532"/>
            <a:ext cx="8319900" cy="648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535D63"/>
                </a:solidFill>
              </a:rPr>
              <a:t>Универсальный фотосепаратор с интеллектуальной настройкой сортировки — успешно конкурирует с мировыми лидерами</a:t>
            </a:r>
            <a:endParaRPr sz="1900">
              <a:solidFill>
                <a:srgbClr val="535D63"/>
              </a:solidFill>
            </a:endParaRPr>
          </a:p>
        </p:txBody>
      </p:sp>
      <p:cxnSp>
        <p:nvCxnSpPr>
          <p:cNvPr id="221" name="Google Shape;221;p22"/>
          <p:cNvCxnSpPr/>
          <p:nvPr/>
        </p:nvCxnSpPr>
        <p:spPr>
          <a:xfrm>
            <a:off x="3187250" y="224432"/>
            <a:ext cx="0" cy="670200"/>
          </a:xfrm>
          <a:prstGeom prst="straightConnector1">
            <a:avLst/>
          </a:prstGeom>
          <a:noFill/>
          <a:ln cap="flat" cmpd="sng" w="9525">
            <a:solidFill>
              <a:srgbClr val="5D677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3"/>
          <p:cNvSpPr txBox="1"/>
          <p:nvPr>
            <p:ph type="title"/>
          </p:nvPr>
        </p:nvSpPr>
        <p:spPr>
          <a:xfrm>
            <a:off x="6127700" y="2207650"/>
            <a:ext cx="3806400" cy="112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Для тех, кто привык стремиться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к лучшему, мы разработали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фотосепаратор SmartSort.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8" name="Google Shape;228;p23"/>
          <p:cNvSpPr txBox="1"/>
          <p:nvPr/>
        </p:nvSpPr>
        <p:spPr>
          <a:xfrm>
            <a:off x="6011650" y="3177250"/>
            <a:ext cx="53769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SmartSort предназначен для сортировки широкого спектра сыпучих продуктов не только по цвету, но и по форме, текстуре. Комплекс инновационных разработок и самых современных качественных комплектующих,  помноженные на многолетний опыт в проектировании фотоэлектронных сортировщиков, позволили создать новую модель фотосепаратора, способную с максимальной производительностью и удобством решать сложнейшие задачи сортировки сыпучих продуктов.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700" y="1088175"/>
            <a:ext cx="3588900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300" y="257264"/>
            <a:ext cx="5561648" cy="5918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/>
          <p:nvPr/>
        </p:nvSpPr>
        <p:spPr>
          <a:xfrm>
            <a:off x="6011650" y="1936575"/>
            <a:ext cx="5376900" cy="3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ЗОРКИЙ - фотосепаратор, отвечающий всем современным требованиям к сортировщикам, уже доказавший свою надежность и эффективность. Современная электронная элементная база, «ноу-хау» в области алгоритмов обработки видеоизображения, пневматические узлы нового поколения, современные технологии обработки металла  отличительная черта семейства ЗОРКИЙ. Собственная производственная площадка позволяет реализовать полный цикл производства. Новые идеи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по оптимизации функционала сортировщика, эксплуатационных качеств, повышению эффективности сортировки незамедлительно реализуются в выпускаемой продукции.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37" name="Google Shape;2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699" y="935775"/>
            <a:ext cx="2109800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350" y="163238"/>
            <a:ext cx="5834750" cy="611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/>
        </p:nvSpPr>
        <p:spPr>
          <a:xfrm>
            <a:off x="6011650" y="2313800"/>
            <a:ext cx="53769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Фотосепаратор  Optima — надёжное и  стабильное оборудование.  Современные  разработки  позволили  воплотить  в  этой  модели  одновременно  высокую  производительность и компактные размеры. Система анализа основанная на CCD  камерах  и  новые  алгоритмы сортировки  аппарата  сделали точность  сортировки  выше.  Фотосепаратор  серии  Optima полностью  готов  к  эксплуатации  на  вашей  конкретной  культуре после  приобретения.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5" name="Google Shape;2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3" y="1502700"/>
            <a:ext cx="2349497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100" y="582625"/>
            <a:ext cx="4482251" cy="596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>
            <p:ph type="title"/>
          </p:nvPr>
        </p:nvSpPr>
        <p:spPr>
          <a:xfrm>
            <a:off x="450000" y="246250"/>
            <a:ext cx="4183200" cy="85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Ubuntu Medium"/>
                <a:ea typeface="Ubuntu Medium"/>
                <a:cs typeface="Ubuntu Medium"/>
                <a:sym typeface="Ubuntu Medium"/>
              </a:rPr>
              <a:t>СОРТИРОВОЧНЫЙ </a:t>
            </a:r>
            <a:endParaRPr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Ubuntu Medium"/>
                <a:ea typeface="Ubuntu Medium"/>
                <a:cs typeface="Ubuntu Medium"/>
                <a:sym typeface="Ubuntu Medium"/>
              </a:rPr>
              <a:t>КОМПЛЕКС</a:t>
            </a:r>
            <a:endParaRPr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grpSp>
        <p:nvGrpSpPr>
          <p:cNvPr id="253" name="Google Shape;253;p26"/>
          <p:cNvGrpSpPr/>
          <p:nvPr/>
        </p:nvGrpSpPr>
        <p:grpSpPr>
          <a:xfrm>
            <a:off x="841000" y="1399100"/>
            <a:ext cx="2654400" cy="480650"/>
            <a:chOff x="993025" y="1399100"/>
            <a:chExt cx="2654400" cy="480650"/>
          </a:xfrm>
        </p:grpSpPr>
        <p:sp>
          <p:nvSpPr>
            <p:cNvPr id="254" name="Google Shape;254;p26"/>
            <p:cNvSpPr/>
            <p:nvPr/>
          </p:nvSpPr>
          <p:spPr>
            <a:xfrm>
              <a:off x="993025" y="1442050"/>
              <a:ext cx="2654400" cy="437700"/>
            </a:xfrm>
            <a:prstGeom prst="roundRect">
              <a:avLst>
                <a:gd fmla="val 10525" name="adj"/>
              </a:avLst>
            </a:prstGeom>
            <a:solidFill>
              <a:srgbClr val="FFE5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D6770"/>
                </a:solidFill>
              </a:endParaRPr>
            </a:p>
          </p:txBody>
        </p:sp>
        <p:sp>
          <p:nvSpPr>
            <p:cNvPr id="255" name="Google Shape;255;p26"/>
            <p:cNvSpPr txBox="1"/>
            <p:nvPr/>
          </p:nvSpPr>
          <p:spPr>
            <a:xfrm>
              <a:off x="993025" y="1399100"/>
              <a:ext cx="2654400" cy="3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D6770"/>
                  </a:solidFill>
                  <a:latin typeface="Ubuntu"/>
                  <a:ea typeface="Ubuntu"/>
                  <a:cs typeface="Ubuntu"/>
                  <a:sym typeface="Ubuntu"/>
                </a:rPr>
                <a:t>СХЕМА СОРТИРОВКИ</a:t>
              </a:r>
              <a:endParaRPr sz="1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pic>
        <p:nvPicPr>
          <p:cNvPr id="256" name="Google Shape;256;p26"/>
          <p:cNvPicPr preferRelativeResize="0"/>
          <p:nvPr/>
        </p:nvPicPr>
        <p:blipFill rotWithShape="1">
          <a:blip r:embed="rId3">
            <a:alphaModFix/>
          </a:blip>
          <a:srcRect b="2833" l="0" r="0" t="5474"/>
          <a:stretch/>
        </p:blipFill>
        <p:spPr>
          <a:xfrm>
            <a:off x="450000" y="2474500"/>
            <a:ext cx="3436400" cy="375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/>
          <p:nvPr/>
        </p:nvSpPr>
        <p:spPr>
          <a:xfrm>
            <a:off x="338500" y="1936800"/>
            <a:ext cx="13203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Условно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годный продукт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1658800" y="1936800"/>
            <a:ext cx="10188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Исходный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продукт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9" name="Google Shape;259;p26"/>
          <p:cNvSpPr txBox="1"/>
          <p:nvPr/>
        </p:nvSpPr>
        <p:spPr>
          <a:xfrm>
            <a:off x="2619925" y="1936800"/>
            <a:ext cx="15684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Условно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негодный продукт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0" name="Google Shape;260;p26"/>
          <p:cNvSpPr txBox="1"/>
          <p:nvPr/>
        </p:nvSpPr>
        <p:spPr>
          <a:xfrm>
            <a:off x="993025" y="6127800"/>
            <a:ext cx="13203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</a:t>
            </a: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одный продукт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1" name="Google Shape;261;p26"/>
          <p:cNvSpPr txBox="1"/>
          <p:nvPr/>
        </p:nvSpPr>
        <p:spPr>
          <a:xfrm>
            <a:off x="2258525" y="6127800"/>
            <a:ext cx="15684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</a:t>
            </a: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егодный продукт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5550" y="1017487"/>
            <a:ext cx="5643750" cy="480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/>
        </p:nvSpPr>
        <p:spPr>
          <a:xfrm>
            <a:off x="10873475" y="3937013"/>
            <a:ext cx="9651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Загрузка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исходного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продукта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4" name="Google Shape;264;p26"/>
          <p:cNvSpPr txBox="1"/>
          <p:nvPr/>
        </p:nvSpPr>
        <p:spPr>
          <a:xfrm>
            <a:off x="4368550" y="4307000"/>
            <a:ext cx="9063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Вы</a:t>
            </a: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грузка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годного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продукта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5" name="Google Shape;265;p26"/>
          <p:cNvSpPr txBox="1"/>
          <p:nvPr/>
        </p:nvSpPr>
        <p:spPr>
          <a:xfrm>
            <a:off x="4339150" y="4992800"/>
            <a:ext cx="9651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Выгрузка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негодного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продукта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6972850" y="5365925"/>
            <a:ext cx="1320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Условно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годный продукт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+отскок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7" name="Google Shape;267;p26"/>
          <p:cNvSpPr txBox="1"/>
          <p:nvPr/>
        </p:nvSpPr>
        <p:spPr>
          <a:xfrm>
            <a:off x="8527800" y="5365925"/>
            <a:ext cx="15138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Условно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негодный продукт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8" name="Google Shape;268;p26"/>
          <p:cNvSpPr txBox="1"/>
          <p:nvPr/>
        </p:nvSpPr>
        <p:spPr>
          <a:xfrm>
            <a:off x="4944050" y="3515975"/>
            <a:ext cx="10758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Компрессор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Genesis G 22</a:t>
            </a:r>
            <a:endParaRPr sz="11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3417 л/мин.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4966750" y="2448300"/>
            <a:ext cx="13203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Фотосепаратор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SmartSortB 6</a:t>
            </a:r>
            <a:endParaRPr sz="11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(C+C)</a:t>
            </a:r>
            <a:endParaRPr sz="11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270" name="Google Shape;270;p26"/>
          <p:cNvSpPr txBox="1"/>
          <p:nvPr/>
        </p:nvSpPr>
        <p:spPr>
          <a:xfrm>
            <a:off x="4239850" y="1610100"/>
            <a:ext cx="15138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Подача исходного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 условно годного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продукта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5476050" y="861200"/>
            <a:ext cx="8496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Z-нория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CSZE 20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2" name="Google Shape;272;p26"/>
          <p:cNvSpPr txBox="1"/>
          <p:nvPr/>
        </p:nvSpPr>
        <p:spPr>
          <a:xfrm>
            <a:off x="8038925" y="673750"/>
            <a:ext cx="13203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Накопительный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бункер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3" name="Google Shape;273;p26"/>
          <p:cNvSpPr txBox="1"/>
          <p:nvPr/>
        </p:nvSpPr>
        <p:spPr>
          <a:xfrm>
            <a:off x="9894575" y="684600"/>
            <a:ext cx="1513800" cy="5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Вертикальная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нория CSE 15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4" name="Google Shape;274;p26"/>
          <p:cNvSpPr txBox="1"/>
          <p:nvPr/>
        </p:nvSpPr>
        <p:spPr>
          <a:xfrm>
            <a:off x="9894575" y="1174150"/>
            <a:ext cx="16851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Подача условно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негодного продукта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5" name="Google Shape;275;p26"/>
          <p:cNvSpPr txBox="1"/>
          <p:nvPr/>
        </p:nvSpPr>
        <p:spPr>
          <a:xfrm>
            <a:off x="9750875" y="1714950"/>
            <a:ext cx="18012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Ярус для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обслуживания бункера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6" name="Google Shape;276;p26"/>
          <p:cNvSpPr txBox="1"/>
          <p:nvPr/>
        </p:nvSpPr>
        <p:spPr>
          <a:xfrm>
            <a:off x="10213775" y="2891100"/>
            <a:ext cx="1513800" cy="6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Ярус для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обслуживания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фотосепаратора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77" name="Google Shape;277;p26"/>
          <p:cNvSpPr txBox="1"/>
          <p:nvPr/>
        </p:nvSpPr>
        <p:spPr>
          <a:xfrm>
            <a:off x="10559750" y="5382300"/>
            <a:ext cx="15684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Для большей наглядности схема разводки сходов изображена в  упрощенном виде (для 2 лотков)</a:t>
            </a:r>
            <a:endParaRPr sz="10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78" name="Google Shape;278;p26"/>
          <p:cNvGrpSpPr/>
          <p:nvPr/>
        </p:nvGrpSpPr>
        <p:grpSpPr>
          <a:xfrm>
            <a:off x="10183616" y="5382300"/>
            <a:ext cx="531723" cy="396290"/>
            <a:chOff x="8951975" y="5824295"/>
            <a:chExt cx="631200" cy="470430"/>
          </a:xfrm>
        </p:grpSpPr>
        <p:sp>
          <p:nvSpPr>
            <p:cNvPr id="279" name="Google Shape;279;p26"/>
            <p:cNvSpPr txBox="1"/>
            <p:nvPr/>
          </p:nvSpPr>
          <p:spPr>
            <a:xfrm>
              <a:off x="8951975" y="5824295"/>
              <a:ext cx="631200" cy="3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D6770"/>
                  </a:solidFill>
                  <a:latin typeface="Ubuntu Medium"/>
                  <a:ea typeface="Ubuntu Medium"/>
                  <a:cs typeface="Ubuntu Medium"/>
                  <a:sym typeface="Ubuntu Medium"/>
                </a:rPr>
                <a:t>!</a:t>
              </a:r>
              <a:endParaRPr sz="18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endParaRPr>
            </a:p>
          </p:txBody>
        </p:sp>
        <p:sp>
          <p:nvSpPr>
            <p:cNvPr id="280" name="Google Shape;280;p26"/>
            <p:cNvSpPr/>
            <p:nvPr/>
          </p:nvSpPr>
          <p:spPr>
            <a:xfrm>
              <a:off x="9099725" y="5959025"/>
              <a:ext cx="335700" cy="335700"/>
            </a:xfrm>
            <a:prstGeom prst="ellipse">
              <a:avLst/>
            </a:prstGeom>
            <a:noFill/>
            <a:ln cap="flat" cmpd="sng" w="19050">
              <a:solidFill>
                <a:srgbClr val="5D67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"/>
          <p:cNvSpPr txBox="1"/>
          <p:nvPr/>
        </p:nvSpPr>
        <p:spPr>
          <a:xfrm>
            <a:off x="771700" y="1577175"/>
            <a:ext cx="5529900" cy="1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Первый оптический сортировщик российского производства от фирмы СиСорт, созданный на базе технологии ближнего ИК-диапазона NIR. Широкая сфера применения обусловлена сочетанием технологий машинного зрения в видимом и инфракрасном диапазоне VIS и NIR, что позволяет разделять примеси как по цвету так и по свойствам материалов.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7" name="Google Shape;287;p27"/>
          <p:cNvSpPr txBox="1"/>
          <p:nvPr/>
        </p:nvSpPr>
        <p:spPr>
          <a:xfrm>
            <a:off x="695488" y="3856900"/>
            <a:ext cx="29133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1400"/>
              <a:buFont typeface="Ubuntu"/>
              <a:buChar char="●"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Упаковка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1400"/>
              <a:buFont typeface="Ubuntu"/>
              <a:buChar char="●"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ТКО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1400"/>
              <a:buFont typeface="Ubuntu"/>
              <a:buChar char="●"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Пластики (ПЭТ, ПП, ПВХ,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ПС, ПВД, ПНД и др.)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1400"/>
              <a:buFont typeface="Ubuntu"/>
              <a:buChar char="●"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Бумага/картон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1400"/>
              <a:buFont typeface="Ubuntu"/>
              <a:buChar char="●"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Строительный мусор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D1C24"/>
              </a:buClr>
              <a:buSzPts val="1400"/>
              <a:buFont typeface="Ubuntu"/>
              <a:buChar char="●"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Топливо из отходов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88" name="Google Shape;288;p27"/>
          <p:cNvSpPr txBox="1"/>
          <p:nvPr/>
        </p:nvSpPr>
        <p:spPr>
          <a:xfrm>
            <a:off x="871350" y="3429000"/>
            <a:ext cx="31698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ED1C24"/>
                </a:solidFill>
                <a:latin typeface="Ubuntu"/>
                <a:ea typeface="Ubuntu"/>
                <a:cs typeface="Ubuntu"/>
                <a:sym typeface="Ubuntu"/>
              </a:rPr>
              <a:t>Основные сферы применения:</a:t>
            </a:r>
            <a:endParaRPr>
              <a:solidFill>
                <a:srgbClr val="ED1C2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9" name="Google Shape;2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3925" y="2646701"/>
            <a:ext cx="8291001" cy="273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2438" y="729525"/>
            <a:ext cx="2649324" cy="21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349" y="641575"/>
            <a:ext cx="2841995" cy="4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2050" y="3696675"/>
            <a:ext cx="702075" cy="11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9925" y="1340400"/>
            <a:ext cx="3925400" cy="48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8"/>
          <p:cNvSpPr txBox="1"/>
          <p:nvPr>
            <p:ph type="title"/>
          </p:nvPr>
        </p:nvSpPr>
        <p:spPr>
          <a:xfrm>
            <a:off x="6597250" y="2337125"/>
            <a:ext cx="3806400" cy="52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/>
              <a:t>Горизонтальный сортировщик</a:t>
            </a:r>
            <a:endParaRPr sz="1800"/>
          </a:p>
        </p:txBody>
      </p:sp>
      <p:sp>
        <p:nvSpPr>
          <p:cNvPr id="300" name="Google Shape;300;p28"/>
          <p:cNvSpPr txBox="1"/>
          <p:nvPr/>
        </p:nvSpPr>
        <p:spPr>
          <a:xfrm>
            <a:off x="6481200" y="2919800"/>
            <a:ext cx="46329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Фотосепараторы «Горизонт» предназначены для извлечения отличающихся по визуальным характеристикам примесей из орехов, чипсов и хлопьев, овощей, морепродуктов, ягод и других свежих, высушенных или замороженных плодов растений, а так же, из продуктов непищевых сегментов переработки, таких как металлы, минералы и пластмассы.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01" name="Google Shape;3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175" y="917875"/>
            <a:ext cx="5843076" cy="543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 txBox="1"/>
          <p:nvPr>
            <p:ph type="title"/>
          </p:nvPr>
        </p:nvSpPr>
        <p:spPr>
          <a:xfrm>
            <a:off x="1036275" y="84175"/>
            <a:ext cx="1808700" cy="112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Зерновые 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и семена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08" name="Google Shape;308;p29"/>
          <p:cNvSpPr txBox="1"/>
          <p:nvPr>
            <p:ph type="title"/>
          </p:nvPr>
        </p:nvSpPr>
        <p:spPr>
          <a:xfrm>
            <a:off x="3964912" y="84175"/>
            <a:ext cx="2119500" cy="112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Пищевая 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промышленность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09" name="Google Shape;309;p29"/>
          <p:cNvSpPr txBox="1"/>
          <p:nvPr>
            <p:ph type="title"/>
          </p:nvPr>
        </p:nvSpPr>
        <p:spPr>
          <a:xfrm>
            <a:off x="6660752" y="84175"/>
            <a:ext cx="2071200" cy="112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Сортировка 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пластика и стекла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310" name="Google Shape;310;p29"/>
          <p:cNvSpPr txBox="1"/>
          <p:nvPr>
            <p:ph type="title"/>
          </p:nvPr>
        </p:nvSpPr>
        <p:spPr>
          <a:xfrm>
            <a:off x="9174050" y="84175"/>
            <a:ext cx="2211000" cy="112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Сортировка 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Ubuntu Medium"/>
                <a:ea typeface="Ubuntu Medium"/>
                <a:cs typeface="Ubuntu Medium"/>
                <a:sym typeface="Ubuntu Medium"/>
              </a:rPr>
              <a:t>бытовых отходов</a:t>
            </a:r>
            <a:endParaRPr sz="1800"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311" name="Google Shape;3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191775"/>
            <a:ext cx="3112093" cy="54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6557" y="1191775"/>
            <a:ext cx="2076230" cy="54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0925" y="1191775"/>
            <a:ext cx="2071199" cy="430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54046" y="1191775"/>
            <a:ext cx="2051025" cy="31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450000" y="18280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Амарант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6" name="Google Shape;316;p29"/>
          <p:cNvSpPr txBox="1"/>
          <p:nvPr/>
        </p:nvSpPr>
        <p:spPr>
          <a:xfrm>
            <a:off x="1502325" y="17518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Горох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нелущеный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29"/>
          <p:cNvSpPr txBox="1"/>
          <p:nvPr/>
        </p:nvSpPr>
        <p:spPr>
          <a:xfrm>
            <a:off x="2554650" y="17518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Крупа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гречневая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8" name="Google Shape;318;p29"/>
          <p:cNvSpPr txBox="1"/>
          <p:nvPr/>
        </p:nvSpPr>
        <p:spPr>
          <a:xfrm>
            <a:off x="450000" y="292912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Пшеница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9" name="Google Shape;319;p29"/>
          <p:cNvSpPr txBox="1"/>
          <p:nvPr/>
        </p:nvSpPr>
        <p:spPr>
          <a:xfrm>
            <a:off x="1502325" y="292912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Пшено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2554650" y="285292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Рис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длиннозерн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1" name="Google Shape;321;p29"/>
          <p:cNvSpPr txBox="1"/>
          <p:nvPr/>
        </p:nvSpPr>
        <p:spPr>
          <a:xfrm>
            <a:off x="450000" y="4030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Ячмень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1502325" y="4030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Фацелия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2554650" y="4030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Соя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450000" y="5045600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Крупа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перловая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1502325" y="5045600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Семечка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черная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2554650" y="5045600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Ядро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подсолнечн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7" name="Google Shape;327;p29"/>
          <p:cNvSpPr txBox="1"/>
          <p:nvPr/>
        </p:nvSpPr>
        <p:spPr>
          <a:xfrm>
            <a:off x="450000" y="6197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Овес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8" name="Google Shape;328;p29"/>
          <p:cNvSpPr txBox="1"/>
          <p:nvPr/>
        </p:nvSpPr>
        <p:spPr>
          <a:xfrm>
            <a:off x="2554650" y="6197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Кукуруза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9" name="Google Shape;329;p29"/>
          <p:cNvSpPr txBox="1"/>
          <p:nvPr/>
        </p:nvSpPr>
        <p:spPr>
          <a:xfrm>
            <a:off x="1502325" y="6146650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Семечка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белая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0" name="Google Shape;330;p29"/>
          <p:cNvSpPr txBox="1"/>
          <p:nvPr/>
        </p:nvSpPr>
        <p:spPr>
          <a:xfrm>
            <a:off x="4140800" y="1786125"/>
            <a:ext cx="9933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Картофельные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чипсы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1" name="Google Shape;331;p29"/>
          <p:cNvSpPr txBox="1"/>
          <p:nvPr/>
        </p:nvSpPr>
        <p:spPr>
          <a:xfrm>
            <a:off x="5219400" y="178612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Листья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салата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2" name="Google Shape;332;p29"/>
          <p:cNvSpPr txBox="1"/>
          <p:nvPr/>
        </p:nvSpPr>
        <p:spPr>
          <a:xfrm>
            <a:off x="4199150" y="292912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Морковь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5219400" y="2887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Цветная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капуста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4" name="Google Shape;334;p29"/>
          <p:cNvSpPr txBox="1"/>
          <p:nvPr/>
        </p:nvSpPr>
        <p:spPr>
          <a:xfrm>
            <a:off x="4169325" y="4030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Шпинат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5" name="Google Shape;335;p29"/>
          <p:cNvSpPr txBox="1"/>
          <p:nvPr/>
        </p:nvSpPr>
        <p:spPr>
          <a:xfrm>
            <a:off x="5221650" y="4030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Инжир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6" name="Google Shape;336;p29"/>
          <p:cNvSpPr txBox="1"/>
          <p:nvPr/>
        </p:nvSpPr>
        <p:spPr>
          <a:xfrm>
            <a:off x="4140800" y="5062725"/>
            <a:ext cx="9933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Репчатый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лук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4169325" y="61971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Абрикос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8" name="Google Shape;338;p29"/>
          <p:cNvSpPr txBox="1"/>
          <p:nvPr/>
        </p:nvSpPr>
        <p:spPr>
          <a:xfrm>
            <a:off x="5221650" y="50969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Грибы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9" name="Google Shape;339;p29"/>
          <p:cNvSpPr txBox="1"/>
          <p:nvPr/>
        </p:nvSpPr>
        <p:spPr>
          <a:xfrm>
            <a:off x="6753950" y="18280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ПЭТ флекс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0" name="Google Shape;340;p29"/>
          <p:cNvSpPr txBox="1"/>
          <p:nvPr/>
        </p:nvSpPr>
        <p:spPr>
          <a:xfrm>
            <a:off x="7806275" y="17518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АБС пластик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дробленный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1" name="Google Shape;341;p29"/>
          <p:cNvSpPr txBox="1"/>
          <p:nvPr/>
        </p:nvSpPr>
        <p:spPr>
          <a:xfrm>
            <a:off x="6689100" y="2887175"/>
            <a:ext cx="1006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ПЭТ гранулят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вторичн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2" name="Google Shape;342;p29"/>
          <p:cNvSpPr txBox="1"/>
          <p:nvPr/>
        </p:nvSpPr>
        <p:spPr>
          <a:xfrm>
            <a:off x="7741475" y="2887175"/>
            <a:ext cx="1006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ПЭТ гранулят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3" name="Google Shape;343;p29"/>
          <p:cNvSpPr txBox="1"/>
          <p:nvPr/>
        </p:nvSpPr>
        <p:spPr>
          <a:xfrm>
            <a:off x="7741475" y="4022475"/>
            <a:ext cx="1006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Стеклобой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4" name="Google Shape;344;p29"/>
          <p:cNvSpPr txBox="1"/>
          <p:nvPr/>
        </p:nvSpPr>
        <p:spPr>
          <a:xfrm>
            <a:off x="6689150" y="4022475"/>
            <a:ext cx="1006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ПЭТ гранулят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5" name="Google Shape;345;p29"/>
          <p:cNvSpPr txBox="1"/>
          <p:nvPr/>
        </p:nvSpPr>
        <p:spPr>
          <a:xfrm>
            <a:off x="6674675" y="5089275"/>
            <a:ext cx="1006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Стеклобой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6" name="Google Shape;346;p29"/>
          <p:cNvSpPr txBox="1"/>
          <p:nvPr/>
        </p:nvSpPr>
        <p:spPr>
          <a:xfrm>
            <a:off x="9337050" y="18280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PET-бутылки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7" name="Google Shape;347;p29"/>
          <p:cNvSpPr txBox="1"/>
          <p:nvPr/>
        </p:nvSpPr>
        <p:spPr>
          <a:xfrm>
            <a:off x="10393150" y="17518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Стеклянная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тара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8" name="Google Shape;348;p29"/>
          <p:cNvSpPr txBox="1"/>
          <p:nvPr/>
        </p:nvSpPr>
        <p:spPr>
          <a:xfrm>
            <a:off x="9337050" y="2811775"/>
            <a:ext cx="8766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Бытовые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отходы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9" name="Google Shape;349;p29"/>
          <p:cNvSpPr txBox="1"/>
          <p:nvPr/>
        </p:nvSpPr>
        <p:spPr>
          <a:xfrm>
            <a:off x="10277800" y="2818675"/>
            <a:ext cx="1066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Металлическая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тара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9270000" y="3928300"/>
            <a:ext cx="10062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Строительный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мусор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1" name="Google Shape;351;p29"/>
          <p:cNvSpPr txBox="1"/>
          <p:nvPr/>
        </p:nvSpPr>
        <p:spPr>
          <a:xfrm>
            <a:off x="10275550" y="3935200"/>
            <a:ext cx="1066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Бумага, картон</a:t>
            </a:r>
            <a:endParaRPr sz="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2" name="Google Shape;352;p29"/>
          <p:cNvSpPr txBox="1"/>
          <p:nvPr/>
        </p:nvSpPr>
        <p:spPr>
          <a:xfrm>
            <a:off x="6597650" y="5794675"/>
            <a:ext cx="23142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Фотосепаратор позволяет справляться с задачами сортировки как пищевых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так и непищевых продуктов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3" name="Google Shape;353;p29"/>
          <p:cNvSpPr txBox="1"/>
          <p:nvPr/>
        </p:nvSpPr>
        <p:spPr>
          <a:xfrm>
            <a:off x="9402650" y="5794675"/>
            <a:ext cx="20196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Простое программное обеспечение позволяет перенастроить аппарат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за 1 минуту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54" name="Google Shape;354;p29"/>
          <p:cNvGrpSpPr/>
          <p:nvPr/>
        </p:nvGrpSpPr>
        <p:grpSpPr>
          <a:xfrm>
            <a:off x="6205941" y="5826550"/>
            <a:ext cx="531723" cy="396290"/>
            <a:chOff x="8951975" y="5824295"/>
            <a:chExt cx="631200" cy="470430"/>
          </a:xfrm>
        </p:grpSpPr>
        <p:sp>
          <p:nvSpPr>
            <p:cNvPr id="355" name="Google Shape;355;p29"/>
            <p:cNvSpPr txBox="1"/>
            <p:nvPr/>
          </p:nvSpPr>
          <p:spPr>
            <a:xfrm>
              <a:off x="8951975" y="5824295"/>
              <a:ext cx="631200" cy="3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D6770"/>
                  </a:solidFill>
                  <a:latin typeface="Ubuntu Medium"/>
                  <a:ea typeface="Ubuntu Medium"/>
                  <a:cs typeface="Ubuntu Medium"/>
                  <a:sym typeface="Ubuntu Medium"/>
                </a:rPr>
                <a:t>!</a:t>
              </a:r>
              <a:endParaRPr sz="18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9099725" y="5959025"/>
              <a:ext cx="335700" cy="335700"/>
            </a:xfrm>
            <a:prstGeom prst="ellipse">
              <a:avLst/>
            </a:prstGeom>
            <a:noFill/>
            <a:ln cap="flat" cmpd="sng" w="19050">
              <a:solidFill>
                <a:srgbClr val="5D67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7" name="Google Shape;357;p29"/>
          <p:cNvGrpSpPr/>
          <p:nvPr/>
        </p:nvGrpSpPr>
        <p:grpSpPr>
          <a:xfrm>
            <a:off x="9025341" y="5826550"/>
            <a:ext cx="531723" cy="396290"/>
            <a:chOff x="8951975" y="5824295"/>
            <a:chExt cx="631200" cy="470430"/>
          </a:xfrm>
        </p:grpSpPr>
        <p:sp>
          <p:nvSpPr>
            <p:cNvPr id="358" name="Google Shape;358;p29"/>
            <p:cNvSpPr txBox="1"/>
            <p:nvPr/>
          </p:nvSpPr>
          <p:spPr>
            <a:xfrm>
              <a:off x="8951975" y="5824295"/>
              <a:ext cx="631200" cy="3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rgbClr val="5D6770"/>
                  </a:solidFill>
                  <a:latin typeface="Ubuntu Medium"/>
                  <a:ea typeface="Ubuntu Medium"/>
                  <a:cs typeface="Ubuntu Medium"/>
                  <a:sym typeface="Ubuntu Medium"/>
                </a:rPr>
                <a:t>!</a:t>
              </a:r>
              <a:endParaRPr sz="18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endParaRPr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9099725" y="5959025"/>
              <a:ext cx="335700" cy="335700"/>
            </a:xfrm>
            <a:prstGeom prst="ellipse">
              <a:avLst/>
            </a:prstGeom>
            <a:noFill/>
            <a:ln cap="flat" cmpd="sng" w="19050">
              <a:solidFill>
                <a:srgbClr val="5D67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0"/>
          <p:cNvSpPr txBox="1"/>
          <p:nvPr>
            <p:ph type="title"/>
          </p:nvPr>
        </p:nvSpPr>
        <p:spPr>
          <a:xfrm>
            <a:off x="6567400" y="602150"/>
            <a:ext cx="2991900" cy="85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ED1C24"/>
                </a:solidFill>
              </a:rPr>
              <a:t>ЧИСТО </a:t>
            </a:r>
            <a:endParaRPr>
              <a:solidFill>
                <a:srgbClr val="ED1C2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ED1C24"/>
                </a:solidFill>
              </a:rPr>
              <a:t>ДО ЗЕРНЫШКА</a:t>
            </a:r>
            <a:endParaRPr>
              <a:solidFill>
                <a:srgbClr val="ED1C24"/>
              </a:solidFill>
            </a:endParaRPr>
          </a:p>
        </p:txBody>
      </p:sp>
      <p:sp>
        <p:nvSpPr>
          <p:cNvPr id="366" name="Google Shape;366;p30"/>
          <p:cNvSpPr txBox="1"/>
          <p:nvPr/>
        </p:nvSpPr>
        <p:spPr>
          <a:xfrm>
            <a:off x="6448125" y="1841350"/>
            <a:ext cx="4720800" cy="21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Компания СиСорт предлагает Вам посетить наши выставочные залы или направить образец продукта для проведения бесплатной тестовой сортировки и анализа результатов.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Специалисты компании проведут тестовые сортировки Ваших продуктов, инженеры проанализируют продукт до и после сортировки, предоставят результаты сортировки.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7" name="Google Shape;367;p30"/>
          <p:cNvSpPr txBox="1"/>
          <p:nvPr/>
        </p:nvSpPr>
        <p:spPr>
          <a:xfrm>
            <a:off x="6143325" y="4737600"/>
            <a:ext cx="2039100" cy="11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ООО «СиСорт»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Алтайский край, Барнаул,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ул. Германа Титова 7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Единый номер для РФ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8 800 234-56-37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68" name="Google Shape;3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75" y="687800"/>
            <a:ext cx="5463525" cy="5254227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0"/>
          <p:cNvSpPr txBox="1"/>
          <p:nvPr/>
        </p:nvSpPr>
        <p:spPr>
          <a:xfrm>
            <a:off x="8139625" y="5545425"/>
            <a:ext cx="12522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www.csort.ru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70" name="Google Shape;3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5625" y="4606250"/>
            <a:ext cx="1044300" cy="10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0"/>
          <p:cNvSpPr txBox="1"/>
          <p:nvPr/>
        </p:nvSpPr>
        <p:spPr>
          <a:xfrm>
            <a:off x="10079725" y="4341350"/>
            <a:ext cx="17856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Видео сортировки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различных продуктов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72" name="Google Shape;37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9500" y="4460600"/>
            <a:ext cx="470215" cy="47609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0"/>
          <p:cNvSpPr txBox="1"/>
          <p:nvPr/>
        </p:nvSpPr>
        <p:spPr>
          <a:xfrm>
            <a:off x="9486575" y="4986550"/>
            <a:ext cx="19131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Присоединяйтесь к нам: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74" name="Google Shape;37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9500" y="5357409"/>
            <a:ext cx="482044" cy="476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30"/>
          <p:cNvGrpSpPr/>
          <p:nvPr/>
        </p:nvGrpSpPr>
        <p:grpSpPr>
          <a:xfrm>
            <a:off x="10197239" y="5354563"/>
            <a:ext cx="482056" cy="476104"/>
            <a:chOff x="906875" y="6090601"/>
            <a:chExt cx="618813" cy="611174"/>
          </a:xfrm>
        </p:grpSpPr>
        <p:pic>
          <p:nvPicPr>
            <p:cNvPr id="376" name="Google Shape;376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06875" y="6090601"/>
              <a:ext cx="618813" cy="611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51375" y="6131275"/>
              <a:ext cx="529825" cy="5298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8" name="Google Shape;37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97982" y="5357409"/>
            <a:ext cx="482044" cy="476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519379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/>
        </p:nvSpPr>
        <p:spPr>
          <a:xfrm>
            <a:off x="5118350" y="5343500"/>
            <a:ext cx="5840700" cy="11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Компания «СиСорт» является производителем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фотосепараторов — высокоточного оборудования,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которое создано для очистки сыпучих продуктов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от нежелательных примесей и загрязнителей, отличных по цвету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2506" y="5460200"/>
            <a:ext cx="754069" cy="10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 amt="47000"/>
          </a:blip>
          <a:srcRect b="0" l="61638" r="0" t="55549"/>
          <a:stretch/>
        </p:blipFill>
        <p:spPr>
          <a:xfrm>
            <a:off x="6281100" y="3058947"/>
            <a:ext cx="5910901" cy="385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4">
            <a:alphaModFix amt="50000"/>
          </a:blip>
          <a:srcRect b="0" l="0" r="61817" t="48336"/>
          <a:stretch/>
        </p:blipFill>
        <p:spPr>
          <a:xfrm>
            <a:off x="0" y="2992200"/>
            <a:ext cx="5237332" cy="398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5">
            <a:alphaModFix amt="69000"/>
          </a:blip>
          <a:srcRect b="59792" l="0" r="0" t="0"/>
          <a:stretch/>
        </p:blipFill>
        <p:spPr>
          <a:xfrm>
            <a:off x="0" y="725"/>
            <a:ext cx="12191999" cy="27568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/>
          <p:nvPr/>
        </p:nvSpPr>
        <p:spPr>
          <a:xfrm>
            <a:off x="163650" y="2757600"/>
            <a:ext cx="2997600" cy="14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 арсенале компании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металлообрабатывающее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оборудование ведущих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мировых производителей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>
                <a:solidFill>
                  <a:srgbClr val="F59D0E"/>
                </a:solidFill>
                <a:latin typeface="Ubuntu"/>
                <a:ea typeface="Ubuntu"/>
                <a:cs typeface="Ubuntu"/>
                <a:sym typeface="Ubuntu"/>
              </a:rPr>
              <a:t>TRUMPF, LISSMAC, HAAS, MECAL</a:t>
            </a:r>
            <a:endParaRPr>
              <a:solidFill>
                <a:srgbClr val="F59D0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3310400" y="2757600"/>
            <a:ext cx="2442000" cy="11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Профессиональное сварочное оборудование </a:t>
            </a:r>
            <a:r>
              <a:rPr lang="ru-RU">
                <a:solidFill>
                  <a:srgbClr val="F59D0E"/>
                </a:solidFill>
                <a:latin typeface="Ubuntu"/>
                <a:ea typeface="Ubuntu"/>
                <a:cs typeface="Ubuntu"/>
                <a:sym typeface="Ubuntu"/>
              </a:rPr>
              <a:t>EWM и Fronus, роботы </a:t>
            </a:r>
            <a:r>
              <a:rPr lang="ru-RU">
                <a:solidFill>
                  <a:srgbClr val="F59D0E"/>
                </a:solidFill>
                <a:latin typeface="Ubuntu"/>
                <a:ea typeface="Ubuntu"/>
                <a:cs typeface="Ubuntu"/>
                <a:sym typeface="Ubuntu"/>
              </a:rPr>
              <a:t>Universal Robots</a:t>
            </a:r>
            <a:endParaRPr>
              <a:solidFill>
                <a:srgbClr val="F59D0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6281100" y="2757600"/>
            <a:ext cx="26016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 компании СиСорт трудится порядка 100 человек. В штате есть сотрудники, имеющие опыт научной деятельности и ученые степени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9266125" y="2757600"/>
            <a:ext cx="29697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Мы также охотно делимся опытом создания инновационного производства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 другими производственными компаниями.</a:t>
            </a:r>
            <a:endParaRPr>
              <a:solidFill>
                <a:srgbClr val="ED1C2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9266125" y="4434000"/>
            <a:ext cx="2997600" cy="17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Поставщиками электронных, 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оптических и пневматических 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комплектующих являются 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F59D0E"/>
                </a:solidFill>
                <a:latin typeface="Ubuntu"/>
                <a:ea typeface="Ubuntu"/>
                <a:cs typeface="Ubuntu"/>
                <a:sym typeface="Ubuntu"/>
              </a:rPr>
              <a:t>KODAK, TOSHIBA, CAMOZZI</a:t>
            </a:r>
            <a:endParaRPr>
              <a:solidFill>
                <a:srgbClr val="F59D0E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5263700" y="4434000"/>
            <a:ext cx="29976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ED1C24"/>
                </a:solidFill>
                <a:latin typeface="Ubuntu"/>
                <a:ea typeface="Ubuntu"/>
                <a:cs typeface="Ubuntu"/>
                <a:sym typeface="Ubuntu"/>
              </a:rPr>
              <a:t>Каждый узел проходит обязательный </a:t>
            </a:r>
            <a:endParaRPr sz="1200">
              <a:solidFill>
                <a:srgbClr val="ED1C2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ED1C24"/>
                </a:solidFill>
                <a:latin typeface="Ubuntu"/>
                <a:ea typeface="Ubuntu"/>
                <a:cs typeface="Ubuntu"/>
                <a:sym typeface="Ubuntu"/>
              </a:rPr>
              <a:t>контроль качества прежде, чем стать </a:t>
            </a:r>
            <a:endParaRPr sz="1200">
              <a:solidFill>
                <a:srgbClr val="ED1C2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ED1C24"/>
                </a:solidFill>
                <a:latin typeface="Ubuntu"/>
                <a:ea typeface="Ubuntu"/>
                <a:cs typeface="Ubuntu"/>
                <a:sym typeface="Ubuntu"/>
              </a:rPr>
              <a:t>частью фотосепаратора. Это позволяет достигать надежности работы выпускаемого оборудования на уровне лучших мировых образцов.</a:t>
            </a:r>
            <a:endParaRPr sz="1200">
              <a:solidFill>
                <a:srgbClr val="ED1C24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ED1C2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0650" y="4591750"/>
            <a:ext cx="1744900" cy="9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163650" y="4434000"/>
            <a:ext cx="2688300" cy="11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Сотрудники СиСорт регулярно проходят обучение и зарубежные стажировки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0638" y="6354950"/>
            <a:ext cx="453950" cy="3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924113" y="6229750"/>
            <a:ext cx="46935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Соответствие нормам безопасности,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подтверждено Европейским сертификатом соответствия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/>
        </p:nvSpPr>
        <p:spPr>
          <a:xfrm>
            <a:off x="9015800" y="423175"/>
            <a:ext cx="3018900" cy="9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F59D0E"/>
                </a:solidFill>
                <a:latin typeface="Ubuntu Medium"/>
                <a:ea typeface="Ubuntu Medium"/>
                <a:cs typeface="Ubuntu Medium"/>
                <a:sym typeface="Ubuntu Medium"/>
              </a:rPr>
              <a:t>Более 1100 наших машин работает на производственных предприятиях по всему миру</a:t>
            </a:r>
            <a:endParaRPr>
              <a:solidFill>
                <a:srgbClr val="F59D0E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8909700" y="1286500"/>
            <a:ext cx="3018900" cy="47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Абхазия,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Австрия,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Азербайджан,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Армения,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Белоруссия,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Болгария,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Германия,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Индия,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Иран,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Ирландия,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Испания,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Казахстан,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Киргизия,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Латвия,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Литва,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Македония,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Молдова,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Польша,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Узбекистан,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Украина,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Финляндия,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Франция,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Чехия,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Эстония, 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5D6770"/>
              </a:buClr>
              <a:buSzPts val="1200"/>
              <a:buFont typeface="Ubuntu"/>
              <a:buChar char="●"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Южно-Африканская Республика  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1584" r="0" t="0"/>
          <a:stretch/>
        </p:blipFill>
        <p:spPr>
          <a:xfrm>
            <a:off x="0" y="0"/>
            <a:ext cx="9487349" cy="670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/>
          <p:nvPr/>
        </p:nvSpPr>
        <p:spPr>
          <a:xfrm>
            <a:off x="4968075" y="3618775"/>
            <a:ext cx="2825400" cy="927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5D67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5073925" y="3618775"/>
            <a:ext cx="28254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Семейный бизнес, производство находится в 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г. Барнауле, Алтайский край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2889825" y="643375"/>
            <a:ext cx="2920200" cy="643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8575">
            <a:solidFill>
              <a:srgbClr val="5D67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2982900" y="732475"/>
            <a:ext cx="29607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Представительства компании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1273" t="0"/>
          <a:stretch/>
        </p:blipFill>
        <p:spPr>
          <a:xfrm>
            <a:off x="-58900" y="0"/>
            <a:ext cx="122508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>
            <p:ph type="title"/>
          </p:nvPr>
        </p:nvSpPr>
        <p:spPr>
          <a:xfrm>
            <a:off x="450000" y="246250"/>
            <a:ext cx="11292000" cy="85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ФОТОСЕПАРАТОРЫ ПОЗВОЛЯЮТ СДЕЛАТЬ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ПОТРЕБЛЯЕМУЮ ПИЩУ ЧИЩЕ</a:t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1827825" y="5620275"/>
            <a:ext cx="31608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За 13 лет существования</a:t>
            </a:r>
            <a:endParaRPr sz="16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мы реализовали примерно</a:t>
            </a:r>
            <a:endParaRPr sz="16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1827825" y="6187725"/>
            <a:ext cx="21687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ED1C24"/>
                </a:solidFill>
                <a:latin typeface="Ubuntu"/>
                <a:ea typeface="Ubuntu"/>
                <a:cs typeface="Ubuntu"/>
                <a:sym typeface="Ubuntu"/>
              </a:rPr>
              <a:t>1100 аппаратов</a:t>
            </a:r>
            <a:endParaRPr b="1"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6477375" y="3630025"/>
            <a:ext cx="7101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165</a:t>
            </a:r>
            <a:endParaRPr sz="18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тонн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7839375" y="2832625"/>
            <a:ext cx="7101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500</a:t>
            </a:r>
            <a:endParaRPr sz="18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тонн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9259325" y="2161675"/>
            <a:ext cx="7101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7</a:t>
            </a:r>
            <a:r>
              <a:rPr lang="ru-RU" sz="18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00</a:t>
            </a:r>
            <a:endParaRPr sz="18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тонн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10630925" y="1442275"/>
            <a:ext cx="7101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1000</a:t>
            </a:r>
            <a:endParaRPr sz="18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тонн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6068325" y="5904000"/>
            <a:ext cx="15282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Ядро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подсолнечника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7430325" y="5904000"/>
            <a:ext cx="15282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П</a:t>
            </a: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одсолнечник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8850275" y="5904000"/>
            <a:ext cx="15282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Различные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крупы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0221875" y="5904000"/>
            <a:ext cx="15282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Пшеница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6282525" y="1442275"/>
            <a:ext cx="3452400" cy="10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Сегодня мы видим, что каждый час только на аппаратах «СиСорт» сортируется:</a:t>
            </a:r>
            <a:endParaRPr sz="16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29775" y="6568425"/>
            <a:ext cx="804925" cy="18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>
          <a:xfrm>
            <a:off x="297600" y="1548275"/>
            <a:ext cx="4664700" cy="4235100"/>
          </a:xfrm>
          <a:prstGeom prst="roundRect">
            <a:avLst>
              <a:gd fmla="val 3211" name="adj"/>
            </a:avLst>
          </a:prstGeom>
          <a:solidFill>
            <a:srgbClr val="FFFFFF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4504400" y="1434275"/>
            <a:ext cx="1336800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950" y="159050"/>
            <a:ext cx="9866050" cy="573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>
            <p:ph type="title"/>
          </p:nvPr>
        </p:nvSpPr>
        <p:spPr>
          <a:xfrm>
            <a:off x="450000" y="246250"/>
            <a:ext cx="1875900" cy="723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СЕРВИС</a:t>
            </a:r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5851200" y="5783450"/>
            <a:ext cx="5967000" cy="8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СиСорт использует интернет для общения с клиентами по всему миру,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 том числе есть возможность выезда техника на ремонт не только из России, но из Германии, Украины, Ирана, Чехии.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9950" y="5890000"/>
            <a:ext cx="557775" cy="5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350" y="2066800"/>
            <a:ext cx="3779449" cy="24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392025" y="1698750"/>
            <a:ext cx="1707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ОПЕРАТИВНОЕ</a:t>
            </a:r>
            <a:b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</a:b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РЕАГИРОВАНИЕ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458550" y="4549450"/>
            <a:ext cx="12033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Заявка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от клиента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1618825" y="4549450"/>
            <a:ext cx="1756500" cy="9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Подключение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через TeamViever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в течении </a:t>
            </a:r>
            <a:r>
              <a:rPr lang="ru-RU" sz="12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10 минут</a:t>
            </a:r>
            <a:endParaRPr sz="12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3303150" y="4549450"/>
            <a:ext cx="1756500" cy="9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Выезд на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обслуживание</a:t>
            </a:r>
            <a:endParaRPr sz="12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в течении </a:t>
            </a:r>
            <a:r>
              <a:rPr lang="ru-RU" sz="1200">
                <a:solidFill>
                  <a:srgbClr val="ED1C24"/>
                </a:solidFill>
                <a:latin typeface="Ubuntu Medium"/>
                <a:ea typeface="Ubuntu Medium"/>
                <a:cs typeface="Ubuntu Medium"/>
                <a:sym typeface="Ubuntu Medium"/>
              </a:rPr>
              <a:t>24 часов</a:t>
            </a:r>
            <a:endParaRPr sz="1200">
              <a:solidFill>
                <a:srgbClr val="ED1C24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975" y="626100"/>
            <a:ext cx="7744975" cy="580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>
            <p:ph type="title"/>
          </p:nvPr>
        </p:nvSpPr>
        <p:spPr>
          <a:xfrm>
            <a:off x="450000" y="246250"/>
            <a:ext cx="3414900" cy="723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ТЕХНОЛОГИЯ</a:t>
            </a:r>
            <a:endParaRPr/>
          </a:p>
        </p:txBody>
      </p:sp>
      <p:sp>
        <p:nvSpPr>
          <p:cNvPr id="150" name="Google Shape;150;p18"/>
          <p:cNvSpPr txBox="1"/>
          <p:nvPr/>
        </p:nvSpPr>
        <p:spPr>
          <a:xfrm>
            <a:off x="8573950" y="626100"/>
            <a:ext cx="3295200" cy="58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ED1C24"/>
                </a:solidFill>
                <a:latin typeface="Ubuntu"/>
                <a:ea typeface="Ubuntu"/>
                <a:cs typeface="Ubuntu"/>
                <a:sym typeface="Ubuntu"/>
              </a:rPr>
              <a:t>Фотосепарация</a:t>
            </a: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 – это наиболее бережный автоматизированный </a:t>
            </a: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метод очистки сыпучих продуктов.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Зерно не подвергается механической обработке, мойке, калибровке, способной повредить продукцию.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Применение фотосепараторов позволяет получать однородный, чистый на 99,9% продукт, отличающийся высокими потребительскими качествами.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Всё больше производителей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 переработчиков сельскохозяйственной продукции отдают предпочтение фотоэлектронной сортировке, ведь применение фотосепаратора позволяет избавиться от трудноотделимых примесей и снизить стоимость производства.</a:t>
            </a:r>
            <a:endParaRPr>
              <a:solidFill>
                <a:srgbClr val="ED1C2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1" name="Google Shape;151;p18"/>
          <p:cNvSpPr/>
          <p:nvPr/>
        </p:nvSpPr>
        <p:spPr>
          <a:xfrm>
            <a:off x="548250" y="1195500"/>
            <a:ext cx="2102100" cy="897300"/>
          </a:xfrm>
          <a:prstGeom prst="roundRect">
            <a:avLst>
              <a:gd fmla="val 10525" name="adj"/>
            </a:avLst>
          </a:prstGeom>
          <a:solidFill>
            <a:srgbClr val="FFFFFF"/>
          </a:solidFill>
          <a:ln cap="flat" cmpd="sng" w="28575">
            <a:solidFill>
              <a:srgbClr val="5D67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52" name="Google Shape;152;p18"/>
          <p:cNvSpPr txBox="1"/>
          <p:nvPr/>
        </p:nvSpPr>
        <p:spPr>
          <a:xfrm>
            <a:off x="548250" y="1221000"/>
            <a:ext cx="21021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Загрузка исходного продукта для сортировки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 загрузочный бункер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548250" y="3100500"/>
            <a:ext cx="1637100" cy="723000"/>
          </a:xfrm>
          <a:prstGeom prst="roundRect">
            <a:avLst>
              <a:gd fmla="val 10525" name="adj"/>
            </a:avLst>
          </a:prstGeom>
          <a:solidFill>
            <a:srgbClr val="FFFFFF"/>
          </a:solidFill>
          <a:ln cap="flat" cmpd="sng" w="28575">
            <a:solidFill>
              <a:srgbClr val="5D67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548250" y="3126000"/>
            <a:ext cx="18891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Осмотр продукта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CCD камерами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" name="Google Shape;155;p18"/>
          <p:cNvSpPr/>
          <p:nvPr/>
        </p:nvSpPr>
        <p:spPr>
          <a:xfrm>
            <a:off x="548250" y="4271275"/>
            <a:ext cx="2102100" cy="1260300"/>
          </a:xfrm>
          <a:prstGeom prst="roundRect">
            <a:avLst>
              <a:gd fmla="val 10525" name="adj"/>
            </a:avLst>
          </a:prstGeom>
          <a:solidFill>
            <a:srgbClr val="FFFFFF"/>
          </a:solidFill>
          <a:ln cap="flat" cmpd="sng" w="28575">
            <a:solidFill>
              <a:srgbClr val="5D67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548250" y="4296775"/>
            <a:ext cx="2102100" cy="10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Пневмоклапаны выдувают негодный продукт, в зависимости от сигналов, полученных от камер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6263250" y="2033700"/>
            <a:ext cx="1637100" cy="723000"/>
          </a:xfrm>
          <a:prstGeom prst="roundRect">
            <a:avLst>
              <a:gd fmla="val 10525" name="adj"/>
            </a:avLst>
          </a:prstGeom>
          <a:solidFill>
            <a:srgbClr val="FFFFFF"/>
          </a:solidFill>
          <a:ln cap="flat" cmpd="sng" w="28575">
            <a:solidFill>
              <a:srgbClr val="5D67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6263250" y="2059200"/>
            <a:ext cx="18891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Осмотр продукта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CCD камерами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6263250" y="4624500"/>
            <a:ext cx="2157000" cy="771600"/>
          </a:xfrm>
          <a:prstGeom prst="roundRect">
            <a:avLst>
              <a:gd fmla="val 10525" name="adj"/>
            </a:avLst>
          </a:prstGeom>
          <a:solidFill>
            <a:srgbClr val="FFFFFF"/>
          </a:solidFill>
          <a:ln cap="flat" cmpd="sng" w="28575">
            <a:solidFill>
              <a:srgbClr val="F59D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6263250" y="4650000"/>
            <a:ext cx="22164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Годный продукт вылетает прямым потоком</a:t>
            </a:r>
            <a:endParaRPr sz="12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>
            <p:ph type="title"/>
          </p:nvPr>
        </p:nvSpPr>
        <p:spPr>
          <a:xfrm>
            <a:off x="450000" y="246250"/>
            <a:ext cx="11292000" cy="85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Ubuntu Medium"/>
                <a:ea typeface="Ubuntu Medium"/>
                <a:cs typeface="Ubuntu Medium"/>
                <a:sym typeface="Ubuntu Medium"/>
              </a:rPr>
              <a:t>Csort Cloud</a:t>
            </a:r>
            <a:r>
              <a:rPr lang="ru-RU"/>
              <a:t> — КАЧЕСТВЕННО НОВЫЕ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ЭКСПЛУАТАЦИОННЫЕ ВОЗМОЖНОСТИ</a:t>
            </a:r>
            <a:endParaRPr/>
          </a:p>
        </p:txBody>
      </p:sp>
      <p:pic>
        <p:nvPicPr>
          <p:cNvPr id="167" name="Google Shape;16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00" y="1549350"/>
            <a:ext cx="5934124" cy="42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 txBox="1"/>
          <p:nvPr/>
        </p:nvSpPr>
        <p:spPr>
          <a:xfrm>
            <a:off x="6829125" y="1392325"/>
            <a:ext cx="4864500" cy="4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CSort Cloud</a:t>
            </a: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 — глобальная онлайн платформа,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на которой реализована система мониторинга фотосепараторов со стороны СиСорт, обеспечивающая контроль производительности линии, качества сырья, времени простоя, а также своевременное обновление ПО. Это позволяет повысить уровень сервисного обслуживания оборудования, в какой бы части света оно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не находилось.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 личном кабинете клиента организовано гибко настраиваемое представление статистики, необходимой для принятия решений по управлению фотосепаратором и производственной линией,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 которую он встроен.</a:t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Csort Cloud — снижает простои, повышает выгоду использования фотосепаратора.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"/>
          <p:cNvSpPr txBox="1"/>
          <p:nvPr>
            <p:ph type="title"/>
          </p:nvPr>
        </p:nvSpPr>
        <p:spPr>
          <a:xfrm>
            <a:off x="450000" y="352800"/>
            <a:ext cx="8687400" cy="359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ОСНОВНЫЕ ОСОБЕННОСТИ НОВОГО </a:t>
            </a:r>
            <a:r>
              <a:rPr b="1" lang="ru-RU"/>
              <a:t>SmartSort</a:t>
            </a:r>
            <a:endParaRPr b="1"/>
          </a:p>
        </p:txBody>
      </p:sp>
      <p:sp>
        <p:nvSpPr>
          <p:cNvPr id="175" name="Google Shape;175;p20"/>
          <p:cNvSpPr txBox="1"/>
          <p:nvPr/>
        </p:nvSpPr>
        <p:spPr>
          <a:xfrm>
            <a:off x="8502400" y="243625"/>
            <a:ext cx="3288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</a:t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1013475" y="1075523"/>
            <a:ext cx="21714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Высочайшая </a:t>
            </a:r>
            <a:endParaRPr sz="18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точность </a:t>
            </a:r>
            <a:endParaRPr sz="18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сортировки</a:t>
            </a:r>
            <a:endParaRPr sz="1800"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1013475" y="2400150"/>
            <a:ext cx="3704400" cy="20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Разрешение </a:t>
            </a:r>
            <a:r>
              <a:rPr b="1"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5400 пикселей</a:t>
            </a: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 позволяет различать дефекты размером </a:t>
            </a:r>
            <a:r>
              <a:rPr b="1"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до 0,05 мм</a:t>
            </a: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 — это в 2,6 раза точнее чем ранее.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За счет высокой разрешающей способности теперь стало возможным различать дефектные зерна, одинаковые по цвету с годным продуктом, но имеющие иную текстуру. Кроме того из общей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массы годного теперь можно выделить как деформированные зерна, так и имеющие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небольшие сколы.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8" name="Google Shape;17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9250"/>
            <a:ext cx="942350" cy="10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0"/>
          <p:cNvSpPr txBox="1"/>
          <p:nvPr/>
        </p:nvSpPr>
        <p:spPr>
          <a:xfrm>
            <a:off x="1013475" y="2114850"/>
            <a:ext cx="4127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Камера высокого разрешения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1013475" y="5067150"/>
            <a:ext cx="3704400" cy="11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Новая система удаления позволяет добиться лучшей концентрации отхода на большей производительности, даже при высокой засоренности. Это особенно важно при сортировке семян, где требования к чистоте особенно высоки.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1013475" y="4553250"/>
            <a:ext cx="3196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Усовершенствованная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система удаления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4814975" y="1414250"/>
            <a:ext cx="4009200" cy="27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Светодиодное освещение высокой мощности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 минимальное соотношение сигнал-шум на изображении позволяют различать мельчайшие градации в оттенках продукта сортировки, что раньше было невозможно. 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Обновленное освещение позволяет проникнуть даже внутрь продукта и отразить даже его внутреннее содержание и скрытые от глаз дефекты. Это открывает новые возможности в сортировке: зерновые в оболочке и без, сухофрукты с косточками и без них, мучнистая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и стекловидная пшеница, пластики по степени прозрачности.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Новое освещение имеет стабильные параметры.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За счет этого параметры, подобранные на одном лотке, могут быть продублированы на остальные, что сильно ускоряет настройку всего аппарата.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4814975" y="824150"/>
            <a:ext cx="19326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Сверхмощное 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освещение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6331700" y="900350"/>
            <a:ext cx="1203300" cy="437700"/>
          </a:xfrm>
          <a:prstGeom prst="roundRect">
            <a:avLst>
              <a:gd fmla="val 10525" name="adj"/>
            </a:avLst>
          </a:prstGeom>
          <a:solidFill>
            <a:srgbClr val="FFE5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D6770"/>
              </a:solidFill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6331700" y="789697"/>
            <a:ext cx="13107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х4</a:t>
            </a:r>
            <a:r>
              <a:rPr lang="ru-RU" sz="1800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 </a:t>
            </a:r>
            <a:r>
              <a:rPr lang="ru-RU" sz="1800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ярче</a:t>
            </a:r>
            <a:endParaRPr sz="1800"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4823475" y="5295750"/>
            <a:ext cx="4009200" cy="5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Съемка с 4-х сторон одновременно RGB и ИК-камерами позволяет сортировать продукты как по цвету, форме, текстуре, так и по внутренним свойствам: сортировка ядер орехов от скорлупы; отделение прогорклых зерен семян подсолнечника, льна; отделение склероция из подсолнечника; отделение минеральных примесей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в зерновых.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7" name="Google Shape;187;p20"/>
          <p:cNvSpPr txBox="1"/>
          <p:nvPr/>
        </p:nvSpPr>
        <p:spPr>
          <a:xfrm>
            <a:off x="4823475" y="4781850"/>
            <a:ext cx="33015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Расширенные возможности 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распознавания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3400" y="889400"/>
            <a:ext cx="1932601" cy="302625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9014475" y="4019850"/>
            <a:ext cx="2793600" cy="5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Быстрая, интеллектуальная 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5D6770"/>
                </a:solidFill>
                <a:latin typeface="Ubuntu Medium"/>
                <a:ea typeface="Ubuntu Medium"/>
                <a:cs typeface="Ubuntu Medium"/>
                <a:sym typeface="Ubuntu Medium"/>
              </a:rPr>
              <a:t>настройка на продукт</a:t>
            </a:r>
            <a:endParaRPr>
              <a:solidFill>
                <a:srgbClr val="5D677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9014475" y="4533750"/>
            <a:ext cx="2793600" cy="12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5D6770"/>
                </a:solidFill>
                <a:latin typeface="Ubuntu"/>
                <a:ea typeface="Ubuntu"/>
                <a:cs typeface="Ubuntu"/>
                <a:sym typeface="Ubuntu"/>
              </a:rPr>
              <a:t>Аппарат самостоятельно создает программу сортировки на основании реальных изображений вашего сырья, предложенных попеременно небольшими партиями системе анализа. Для этого достаточно на аппарате сделать снимки разделяемых фракций и система автоматически научится их сортировать.</a:t>
            </a:r>
            <a:endParaRPr sz="1100">
              <a:solidFill>
                <a:srgbClr val="5D677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Шаблон Разработчики">
  <a:themeElements>
    <a:clrScheme name="CSort">
      <a:dk1>
        <a:srgbClr val="535D63"/>
      </a:dk1>
      <a:lt1>
        <a:srgbClr val="F7F9F8"/>
      </a:lt1>
      <a:dk2>
        <a:srgbClr val="535D63"/>
      </a:dk2>
      <a:lt2>
        <a:srgbClr val="F7F9F8"/>
      </a:lt2>
      <a:accent1>
        <a:srgbClr val="959FA5"/>
      </a:accent1>
      <a:accent2>
        <a:srgbClr val="C7CCCF"/>
      </a:accent2>
      <a:accent3>
        <a:srgbClr val="D4D8DA"/>
      </a:accent3>
      <a:accent4>
        <a:srgbClr val="D4D8DA"/>
      </a:accent4>
      <a:accent5>
        <a:srgbClr val="C00000"/>
      </a:accent5>
      <a:accent6>
        <a:srgbClr val="F79646"/>
      </a:accent6>
      <a:hlink>
        <a:srgbClr val="C00000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